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3" r:id="rId9"/>
    <p:sldId id="274" r:id="rId10"/>
    <p:sldId id="310" r:id="rId11"/>
    <p:sldId id="311" r:id="rId12"/>
    <p:sldId id="312" r:id="rId13"/>
    <p:sldId id="313" r:id="rId14"/>
    <p:sldId id="314" r:id="rId15"/>
    <p:sldId id="315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6" r:id="rId30"/>
    <p:sldId id="288" r:id="rId31"/>
    <p:sldId id="289" r:id="rId32"/>
    <p:sldId id="290" r:id="rId33"/>
    <p:sldId id="297" r:id="rId34"/>
    <p:sldId id="291" r:id="rId35"/>
    <p:sldId id="292" r:id="rId36"/>
    <p:sldId id="293" r:id="rId37"/>
    <p:sldId id="294" r:id="rId38"/>
    <p:sldId id="335" r:id="rId39"/>
    <p:sldId id="336" r:id="rId40"/>
    <p:sldId id="295" r:id="rId41"/>
    <p:sldId id="298" r:id="rId42"/>
    <p:sldId id="299" r:id="rId43"/>
    <p:sldId id="300" r:id="rId44"/>
    <p:sldId id="301" r:id="rId45"/>
    <p:sldId id="302" r:id="rId46"/>
    <p:sldId id="337" r:id="rId47"/>
    <p:sldId id="338" r:id="rId48"/>
    <p:sldId id="339" r:id="rId49"/>
    <p:sldId id="340" r:id="rId50"/>
    <p:sldId id="303" r:id="rId51"/>
    <p:sldId id="316" r:id="rId52"/>
    <p:sldId id="304" r:id="rId53"/>
    <p:sldId id="317" r:id="rId54"/>
    <p:sldId id="305" r:id="rId55"/>
    <p:sldId id="306" r:id="rId56"/>
    <p:sldId id="307" r:id="rId57"/>
    <p:sldId id="308" r:id="rId58"/>
    <p:sldId id="318" r:id="rId59"/>
    <p:sldId id="319" r:id="rId60"/>
    <p:sldId id="320" r:id="rId61"/>
    <p:sldId id="321" r:id="rId62"/>
    <p:sldId id="309" r:id="rId63"/>
    <p:sldId id="322" r:id="rId64"/>
    <p:sldId id="323" r:id="rId65"/>
    <p:sldId id="325" r:id="rId66"/>
    <p:sldId id="324" r:id="rId67"/>
    <p:sldId id="326" r:id="rId68"/>
    <p:sldId id="327" r:id="rId69"/>
    <p:sldId id="328" r:id="rId70"/>
    <p:sldId id="329" r:id="rId71"/>
    <p:sldId id="330" r:id="rId72"/>
    <p:sldId id="331" r:id="rId73"/>
    <p:sldId id="333" r:id="rId74"/>
    <p:sldId id="334" r:id="rId75"/>
    <p:sldId id="341" r:id="rId76"/>
    <p:sldId id="342" r:id="rId77"/>
    <p:sldId id="343" r:id="rId78"/>
    <p:sldId id="344" r:id="rId79"/>
    <p:sldId id="345" r:id="rId80"/>
    <p:sldId id="265" r:id="rId8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4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2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3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2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2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2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6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962" y="37578"/>
            <a:ext cx="11908076" cy="486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962" y="561800"/>
            <a:ext cx="11908076" cy="5813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1310" y="6463430"/>
            <a:ext cx="10129380" cy="258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622" y="6463430"/>
            <a:ext cx="581416" cy="2580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7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in/pricing/tco/calculator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CEA6ED-E4F7-002C-8795-86F8458DA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88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3356-6A7C-7028-B525-60360B05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VNet</a:t>
            </a:r>
            <a:r>
              <a:rPr lang="en-GB" dirty="0"/>
              <a:t> Peering</a:t>
            </a:r>
            <a:endParaRPr lang="en-IN" dirty="0"/>
          </a:p>
        </p:txBody>
      </p:sp>
      <p:pic>
        <p:nvPicPr>
          <p:cNvPr id="36866" name="Picture 2" descr="Tip 182 - Use VNET peering to connect existing VNETs | Azure Tips and Tricks">
            <a:extLst>
              <a:ext uri="{FF2B5EF4-FFF2-40B4-BE49-F238E27FC236}">
                <a16:creationId xmlns:a16="http://schemas.microsoft.com/office/drawing/2014/main" id="{623885E2-5938-683C-6FCD-B8938C8C6F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0" y="587735"/>
            <a:ext cx="5800000" cy="5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8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2E39-B1B8-4A0A-9936-20412C43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Express Route</a:t>
            </a:r>
            <a:endParaRPr lang="en-IN" dirty="0"/>
          </a:p>
        </p:txBody>
      </p:sp>
      <p:pic>
        <p:nvPicPr>
          <p:cNvPr id="37890" name="Picture 2" descr="Overview of using Azure ExpressRoute with Microsoft Power Platform - Power  Platform | Microsoft Docs">
            <a:extLst>
              <a:ext uri="{FF2B5EF4-FFF2-40B4-BE49-F238E27FC236}">
                <a16:creationId xmlns:a16="http://schemas.microsoft.com/office/drawing/2014/main" id="{48020CC4-5B29-E2F8-2408-D4B9D009BF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8" y="561975"/>
            <a:ext cx="11494325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1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23EC-A8DA-A7C9-8B2A-BB9AEC5F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Express Route vs VPN Gateway</a:t>
            </a:r>
            <a:endParaRPr lang="en-IN" dirty="0"/>
          </a:p>
        </p:txBody>
      </p:sp>
      <p:pic>
        <p:nvPicPr>
          <p:cNvPr id="38914" name="Picture 2" descr="Azure — Difference between Azure ExpressRoute and Azure VPN Gateway | by  Ashish Patel | Awesome Azure | Medium">
            <a:extLst>
              <a:ext uri="{FF2B5EF4-FFF2-40B4-BE49-F238E27FC236}">
                <a16:creationId xmlns:a16="http://schemas.microsoft.com/office/drawing/2014/main" id="{C7D03BAE-B69D-0AE6-E502-BD4851E77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011237"/>
            <a:ext cx="987742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7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D9B9-F0AE-B9F0-70B3-7B7AFA1A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Private Endpoint</a:t>
            </a:r>
            <a:endParaRPr lang="en-IN" dirty="0"/>
          </a:p>
        </p:txBody>
      </p:sp>
      <p:pic>
        <p:nvPicPr>
          <p:cNvPr id="39938" name="Picture 2" descr="Use Azure Private Link to securely connect networks to Azure Automation |  Microsoft Docs">
            <a:extLst>
              <a:ext uri="{FF2B5EF4-FFF2-40B4-BE49-F238E27FC236}">
                <a16:creationId xmlns:a16="http://schemas.microsoft.com/office/drawing/2014/main" id="{A599C368-E495-A09E-A787-D6F195505D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80" y="1916032"/>
            <a:ext cx="7614041" cy="31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3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D9B9-F0AE-B9F0-70B3-7B7AFA1A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Private Endpoint</a:t>
            </a:r>
            <a:endParaRPr lang="en-IN" dirty="0"/>
          </a:p>
        </p:txBody>
      </p:sp>
      <p:pic>
        <p:nvPicPr>
          <p:cNvPr id="40962" name="Picture 2" descr="Manage Azure Private Endpoints - Azure Private Link | Microsoft Docs">
            <a:extLst>
              <a:ext uri="{FF2B5EF4-FFF2-40B4-BE49-F238E27FC236}">
                <a16:creationId xmlns:a16="http://schemas.microsoft.com/office/drawing/2014/main" id="{F3BBBC48-CFF0-A896-A121-A98113B210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9"/>
          <a:stretch/>
        </p:blipFill>
        <p:spPr bwMode="auto">
          <a:xfrm>
            <a:off x="918248" y="1493782"/>
            <a:ext cx="10355506" cy="344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8849-D247-C262-C14E-D653DAA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Public Endpoint</a:t>
            </a:r>
            <a:endParaRPr lang="en-IN" dirty="0"/>
          </a:p>
        </p:txBody>
      </p:sp>
      <p:pic>
        <p:nvPicPr>
          <p:cNvPr id="41986" name="Picture 2" descr="Secure Azure SQL Managed Instance public endpoints - Azure SQL Managed  Instance | Microsoft Docs">
            <a:extLst>
              <a:ext uri="{FF2B5EF4-FFF2-40B4-BE49-F238E27FC236}">
                <a16:creationId xmlns:a16="http://schemas.microsoft.com/office/drawing/2014/main" id="{DBB226BF-6F1F-7BB6-D3F0-663C80B15C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t="13271" r="2624" b="695"/>
          <a:stretch/>
        </p:blipFill>
        <p:spPr bwMode="auto">
          <a:xfrm>
            <a:off x="676487" y="818280"/>
            <a:ext cx="10515176" cy="57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81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App Service</a:t>
            </a:r>
            <a:endParaRPr lang="en-IN" dirty="0"/>
          </a:p>
        </p:txBody>
      </p:sp>
      <p:pic>
        <p:nvPicPr>
          <p:cNvPr id="10242" name="Picture 2" descr="A Quick Tour of Microsoft Azure App Service - dummies">
            <a:extLst>
              <a:ext uri="{FF2B5EF4-FFF2-40B4-BE49-F238E27FC236}">
                <a16:creationId xmlns:a16="http://schemas.microsoft.com/office/drawing/2014/main" id="{63F608B9-0B64-507F-1123-01776F5A9A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637" y="1317809"/>
            <a:ext cx="6892726" cy="43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1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App Service</a:t>
            </a:r>
            <a:endParaRPr lang="en-IN" dirty="0"/>
          </a:p>
        </p:txBody>
      </p:sp>
      <p:pic>
        <p:nvPicPr>
          <p:cNvPr id="11266" name="Picture 2" descr="Common web application architectures | Microsoft Docs | Application  architecture diagram, Web application architecture, Web application">
            <a:extLst>
              <a:ext uri="{FF2B5EF4-FFF2-40B4-BE49-F238E27FC236}">
                <a16:creationId xmlns:a16="http://schemas.microsoft.com/office/drawing/2014/main" id="{34DE2CFF-0302-03E9-9971-8A7EFA1CFD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255" y="616474"/>
            <a:ext cx="6797490" cy="57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96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App Service, Key Vault, Monitor, DNS</a:t>
            </a:r>
            <a:endParaRPr lang="en-IN" dirty="0"/>
          </a:p>
        </p:txBody>
      </p:sp>
      <p:pic>
        <p:nvPicPr>
          <p:cNvPr id="12290" name="Picture 2" descr="Basic web application - Azure Reference Architectures | Microsoft Docs">
            <a:extLst>
              <a:ext uri="{FF2B5EF4-FFF2-40B4-BE49-F238E27FC236}">
                <a16:creationId xmlns:a16="http://schemas.microsoft.com/office/drawing/2014/main" id="{C3070CCF-E2ED-645C-C143-05D87B402A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" y="561975"/>
            <a:ext cx="10138612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45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Container Instances</a:t>
            </a:r>
          </a:p>
        </p:txBody>
      </p:sp>
      <p:pic>
        <p:nvPicPr>
          <p:cNvPr id="13314" name="Picture 2" descr="Alternatives to Azure Kubernetes (AKS): Azure Container Instances –  AzureDays">
            <a:extLst>
              <a:ext uri="{FF2B5EF4-FFF2-40B4-BE49-F238E27FC236}">
                <a16:creationId xmlns:a16="http://schemas.microsoft.com/office/drawing/2014/main" id="{10D03E04-6E13-B145-C53E-E87B43E136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044700"/>
            <a:ext cx="99441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6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237D-1604-113F-5EE0-914C4CD7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9A37F9-2CEC-3D13-394A-51C661112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468" y="561975"/>
            <a:ext cx="5319064" cy="58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5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Container Instances</a:t>
            </a:r>
          </a:p>
        </p:txBody>
      </p:sp>
      <p:pic>
        <p:nvPicPr>
          <p:cNvPr id="14338" name="Picture 2" descr="Deploy to Azure Container Instance from Azure Container Registry using a  CI/CD Azure DevOps Pipeline and Terraform – Thomas Thornton">
            <a:extLst>
              <a:ext uri="{FF2B5EF4-FFF2-40B4-BE49-F238E27FC236}">
                <a16:creationId xmlns:a16="http://schemas.microsoft.com/office/drawing/2014/main" id="{3D785C15-C5DD-A54C-0F36-43426E1D4A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49425"/>
            <a:ext cx="70104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055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Container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FA2D7-E4FC-DC3C-662E-D2441D2E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Create and Deploy Web Application to Azure Container Instances (ACI) using  Github Actions | by MOHAMED TABTAOUI | Medium">
            <a:extLst>
              <a:ext uri="{FF2B5EF4-FFF2-40B4-BE49-F238E27FC236}">
                <a16:creationId xmlns:a16="http://schemas.microsoft.com/office/drawing/2014/main" id="{F1D46CD9-C429-91D7-EC85-820613B18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471613"/>
            <a:ext cx="110013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076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AKS</a:t>
            </a:r>
            <a:endParaRPr lang="en-IN" dirty="0"/>
          </a:p>
        </p:txBody>
      </p:sp>
      <p:pic>
        <p:nvPicPr>
          <p:cNvPr id="16386" name="Picture 2" descr="Microservices architecture on AKS - Azure Architecture Center | Microsoft  Docs">
            <a:extLst>
              <a:ext uri="{FF2B5EF4-FFF2-40B4-BE49-F238E27FC236}">
                <a16:creationId xmlns:a16="http://schemas.microsoft.com/office/drawing/2014/main" id="{70E2E486-230F-CD32-4A13-75EE338633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52" y="323511"/>
            <a:ext cx="9742898" cy="62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081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AKS and ACR</a:t>
            </a:r>
            <a:endParaRPr lang="en-IN" dirty="0"/>
          </a:p>
        </p:txBody>
      </p:sp>
      <p:pic>
        <p:nvPicPr>
          <p:cNvPr id="17410" name="Picture 2" descr="How to integrate Azure Container registry With Azure Kubernetes Services in  three easy steps? – Beyond the Horizon…">
            <a:extLst>
              <a:ext uri="{FF2B5EF4-FFF2-40B4-BE49-F238E27FC236}">
                <a16:creationId xmlns:a16="http://schemas.microsoft.com/office/drawing/2014/main" id="{92944CF3-21A0-6528-4F7B-69C059826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34" y="563925"/>
            <a:ext cx="8933333" cy="5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455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AKS Nodes and Pods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ABA40-FE7E-22F5-7368-C3BDA630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493" y="731884"/>
            <a:ext cx="10261016" cy="54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28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DevOps flow to deploy to AKS</a:t>
            </a:r>
            <a:endParaRPr lang="en-IN" dirty="0"/>
          </a:p>
        </p:txBody>
      </p:sp>
      <p:pic>
        <p:nvPicPr>
          <p:cNvPr id="19458" name="Picture 2" descr="Lab 1: Deploy using GitHub Actions into Azure Kubernetes Service | Azure  Kubernetes 10-Minute Labs">
            <a:extLst>
              <a:ext uri="{FF2B5EF4-FFF2-40B4-BE49-F238E27FC236}">
                <a16:creationId xmlns:a16="http://schemas.microsoft.com/office/drawing/2014/main" id="{CABFEEE4-C358-51A1-7296-18A6B6A044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21" y="598719"/>
            <a:ext cx="7578158" cy="57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03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ACR and AKS Integration</a:t>
            </a:r>
            <a:endParaRPr lang="en-IN" dirty="0"/>
          </a:p>
        </p:txBody>
      </p:sp>
      <p:pic>
        <p:nvPicPr>
          <p:cNvPr id="20482" name="Picture 2" descr="Integrate Azure Container Registry ACR with AKS - Azure Kubernetes Service">
            <a:extLst>
              <a:ext uri="{FF2B5EF4-FFF2-40B4-BE49-F238E27FC236}">
                <a16:creationId xmlns:a16="http://schemas.microsoft.com/office/drawing/2014/main" id="{D8AB13E3-EDA9-B178-713C-A62C3615E0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9503" r="1642" b="4807"/>
          <a:stretch/>
        </p:blipFill>
        <p:spPr bwMode="auto">
          <a:xfrm>
            <a:off x="253314" y="790575"/>
            <a:ext cx="11656798" cy="56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45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DevOps and AKS</a:t>
            </a:r>
            <a:endParaRPr lang="en-IN" dirty="0"/>
          </a:p>
        </p:txBody>
      </p:sp>
      <p:pic>
        <p:nvPicPr>
          <p:cNvPr id="21506" name="Picture 2" descr="How to deploy multi-container application to Azure Kubernetes Services? –  Beyond the Horizon…">
            <a:extLst>
              <a:ext uri="{FF2B5EF4-FFF2-40B4-BE49-F238E27FC236}">
                <a16:creationId xmlns:a16="http://schemas.microsoft.com/office/drawing/2014/main" id="{E669435F-9978-348A-C161-D83761EFD5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458" r="1905"/>
          <a:stretch/>
        </p:blipFill>
        <p:spPr bwMode="auto">
          <a:xfrm>
            <a:off x="2352674" y="571848"/>
            <a:ext cx="7486652" cy="624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731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Function</a:t>
            </a:r>
            <a:endParaRPr lang="en-IN" dirty="0"/>
          </a:p>
        </p:txBody>
      </p:sp>
      <p:pic>
        <p:nvPicPr>
          <p:cNvPr id="22532" name="Picture 4" descr="Building serverless apps with Azure Functions | chsakell's Blog">
            <a:extLst>
              <a:ext uri="{FF2B5EF4-FFF2-40B4-BE49-F238E27FC236}">
                <a16:creationId xmlns:a16="http://schemas.microsoft.com/office/drawing/2014/main" id="{3051B45C-8E7B-1C83-E352-B4D8D81387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0" b="7100"/>
          <a:stretch/>
        </p:blipFill>
        <p:spPr bwMode="auto">
          <a:xfrm>
            <a:off x="1086274" y="1323975"/>
            <a:ext cx="1001945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04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Function</a:t>
            </a:r>
            <a:endParaRPr lang="en-IN" dirty="0"/>
          </a:p>
        </p:txBody>
      </p:sp>
      <p:pic>
        <p:nvPicPr>
          <p:cNvPr id="22530" name="Picture 2" descr="Large-Scale Serverless Machine Learning Inference with Azure Functions">
            <a:extLst>
              <a:ext uri="{FF2B5EF4-FFF2-40B4-BE49-F238E27FC236}">
                <a16:creationId xmlns:a16="http://schemas.microsoft.com/office/drawing/2014/main" id="{C946F6E4-B152-A8FD-65A2-1E9FDBA1B9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4285" r="7357" b="4341"/>
          <a:stretch/>
        </p:blipFill>
        <p:spPr bwMode="auto">
          <a:xfrm>
            <a:off x="1178943" y="704850"/>
            <a:ext cx="9834114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88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C79D-49F0-98EF-E7D1-10E8C359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VM, Subnet, </a:t>
            </a:r>
            <a:r>
              <a:rPr lang="en-GB" dirty="0" err="1"/>
              <a:t>VNet</a:t>
            </a:r>
            <a:r>
              <a:rPr lang="en-GB" dirty="0"/>
              <a:t>, Resource Group</a:t>
            </a:r>
            <a:endParaRPr lang="en-IN" dirty="0"/>
          </a:p>
        </p:txBody>
      </p:sp>
      <p:pic>
        <p:nvPicPr>
          <p:cNvPr id="2050" name="Picture 2" descr="Windows Virtual Desktop Image Management Automated – Part 4 - WVD Clean up  unused resources - Sander Rozemuller">
            <a:extLst>
              <a:ext uri="{FF2B5EF4-FFF2-40B4-BE49-F238E27FC236}">
                <a16:creationId xmlns:a16="http://schemas.microsoft.com/office/drawing/2014/main" id="{B9C26014-7669-9631-84E8-039B3786E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47" y="527697"/>
            <a:ext cx="8513108" cy="588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21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Functions and API</a:t>
            </a:r>
            <a:endParaRPr lang="en-IN" dirty="0"/>
          </a:p>
        </p:txBody>
      </p:sp>
      <p:pic>
        <p:nvPicPr>
          <p:cNvPr id="23554" name="Picture 2" descr="Improving the Performance of NodeJS Azure Functions">
            <a:extLst>
              <a:ext uri="{FF2B5EF4-FFF2-40B4-BE49-F238E27FC236}">
                <a16:creationId xmlns:a16="http://schemas.microsoft.com/office/drawing/2014/main" id="{9D1CFE35-942D-7BC2-4C89-3470D5316E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5" b="14331"/>
          <a:stretch/>
        </p:blipFill>
        <p:spPr bwMode="auto">
          <a:xfrm>
            <a:off x="217986" y="1319212"/>
            <a:ext cx="11756028" cy="421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6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Functions and Cognitive Services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0A488-A323-0E36-1559-A28B4C30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27B01-1418-4E5C-9B80-6DB1E404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704850"/>
            <a:ext cx="9525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76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5602" name="Picture 2" descr="Virtual machine scale sets">
            <a:extLst>
              <a:ext uri="{FF2B5EF4-FFF2-40B4-BE49-F238E27FC236}">
                <a16:creationId xmlns:a16="http://schemas.microsoft.com/office/drawing/2014/main" id="{E894B09F-8E2C-69E9-B246-33EA14D1F8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320925"/>
            <a:ext cx="57340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805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6626" name="Picture 2" descr="Azure Virtual Machine Scale Set (VMSS) Part1 — Architecture and Deployment  | by Jonathan | Medium">
            <a:extLst>
              <a:ext uri="{FF2B5EF4-FFF2-40B4-BE49-F238E27FC236}">
                <a16:creationId xmlns:a16="http://schemas.microsoft.com/office/drawing/2014/main" id="{B046504A-7D18-F7BB-F6CB-56C9F54A74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53" y="555624"/>
            <a:ext cx="9510294" cy="582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81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7650" name="Picture 2" descr="What is Azure Virtual Machine Scale Sets - Rupesh Tiwari - Founder of  Fullstack Master">
            <a:extLst>
              <a:ext uri="{FF2B5EF4-FFF2-40B4-BE49-F238E27FC236}">
                <a16:creationId xmlns:a16="http://schemas.microsoft.com/office/drawing/2014/main" id="{7F549447-9FA3-F69E-1E67-1812BEDC42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8" y="561975"/>
            <a:ext cx="11196984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04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8674" name="Picture 2" descr="Azure VM scale set - cloudopszone.com">
            <a:extLst>
              <a:ext uri="{FF2B5EF4-FFF2-40B4-BE49-F238E27FC236}">
                <a16:creationId xmlns:a16="http://schemas.microsoft.com/office/drawing/2014/main" id="{190FC6E2-CE15-9DA9-0291-FB3A81DA8C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198263"/>
            <a:ext cx="5619750" cy="646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237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9698" name="Picture 2" descr="What is Azure Virtual Machine Scale Sets - Rupesh Tiwari - Founder of  Fullstack Master">
            <a:extLst>
              <a:ext uri="{FF2B5EF4-FFF2-40B4-BE49-F238E27FC236}">
                <a16:creationId xmlns:a16="http://schemas.microsoft.com/office/drawing/2014/main" id="{84E97893-6A0B-A79E-63EE-AE98D3C21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1390"/>
            <a:ext cx="6400800" cy="675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060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Management Group and Subscription</a:t>
            </a:r>
            <a:endParaRPr lang="en-IN" dirty="0"/>
          </a:p>
        </p:txBody>
      </p:sp>
      <p:pic>
        <p:nvPicPr>
          <p:cNvPr id="30722" name="Picture 2" descr="Microsoft Azure Subscriptions - How to manage">
            <a:extLst>
              <a:ext uri="{FF2B5EF4-FFF2-40B4-BE49-F238E27FC236}">
                <a16:creationId xmlns:a16="http://schemas.microsoft.com/office/drawing/2014/main" id="{CD6AD31D-22F9-6ABB-0D42-B7A7EE8B04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31" y="831850"/>
            <a:ext cx="8126340" cy="527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56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4FC7-0E72-A3B2-D09C-082C5A7B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Management Groups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7D554-6DEB-A4CF-9023-4AC79498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Management Groups, Subscriptions, and Resource Groups are used together to establish the entire organizational structure in Azure</a:t>
            </a:r>
          </a:p>
          <a:p>
            <a:r>
              <a:rPr lang="en-GB" dirty="0"/>
              <a:t>Designed to be flexible to organize Azure resources to meet business needs. </a:t>
            </a:r>
          </a:p>
          <a:p>
            <a:r>
              <a:rPr lang="en-GB" dirty="0"/>
              <a:t>Azure management groups provide a level of scope above subscriptions</a:t>
            </a:r>
          </a:p>
          <a:p>
            <a:r>
              <a:rPr lang="en-GB" dirty="0"/>
              <a:t>Azure provides four levels of management scope:</a:t>
            </a:r>
          </a:p>
          <a:p>
            <a:pPr lvl="1"/>
            <a:r>
              <a:rPr lang="en-GB" dirty="0"/>
              <a:t>Management groups</a:t>
            </a:r>
          </a:p>
          <a:p>
            <a:pPr lvl="1"/>
            <a:r>
              <a:rPr lang="en-GB" dirty="0"/>
              <a:t>Subscriptions</a:t>
            </a:r>
          </a:p>
          <a:p>
            <a:pPr lvl="1"/>
            <a:r>
              <a:rPr lang="en-GB" dirty="0"/>
              <a:t>Resource groups</a:t>
            </a:r>
          </a:p>
          <a:p>
            <a:pPr lvl="1"/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47784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8A83-6CFD-508A-B762-4A2A115A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Root management group for each directory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7D20-6B63-2E8A-7E0D-1FB73D1A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directory is given a single top-level management group called the root management group</a:t>
            </a:r>
          </a:p>
          <a:p>
            <a:r>
              <a:rPr lang="en-GB" dirty="0"/>
              <a:t>This root management group allows for global policies and Azure role assignments to be applied at the directory level</a:t>
            </a:r>
          </a:p>
        </p:txBody>
      </p:sp>
    </p:spTree>
    <p:extLst>
      <p:ext uri="{BB962C8B-B14F-4D97-AF65-F5344CB8AC3E}">
        <p14:creationId xmlns:p14="http://schemas.microsoft.com/office/powerpoint/2010/main" val="79888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02F5-8741-A37C-8047-A2100BBA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VM, Subnet, </a:t>
            </a:r>
            <a:r>
              <a:rPr lang="en-GB" dirty="0" err="1"/>
              <a:t>VNet</a:t>
            </a:r>
            <a:r>
              <a:rPr lang="en-GB" dirty="0"/>
              <a:t>, NSG, Public IP, Disk</a:t>
            </a:r>
            <a:endParaRPr lang="en-IN" dirty="0"/>
          </a:p>
        </p:txBody>
      </p:sp>
      <p:pic>
        <p:nvPicPr>
          <p:cNvPr id="3074" name="Picture 2" descr="Basic Game Server Hosting - Azure Gaming | Microsoft Docs">
            <a:extLst>
              <a:ext uri="{FF2B5EF4-FFF2-40B4-BE49-F238E27FC236}">
                <a16:creationId xmlns:a16="http://schemas.microsoft.com/office/drawing/2014/main" id="{62D6D31F-DF7B-7B08-9D25-037CAEF88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57" y="844183"/>
            <a:ext cx="9221487" cy="524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15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Regions</a:t>
            </a:r>
            <a:endParaRPr lang="en-IN" dirty="0"/>
          </a:p>
        </p:txBody>
      </p:sp>
      <p:pic>
        <p:nvPicPr>
          <p:cNvPr id="31746" name="Picture 2" descr="Microsoft announces availability of Azure Regions in France - MSPoweruser">
            <a:extLst>
              <a:ext uri="{FF2B5EF4-FFF2-40B4-BE49-F238E27FC236}">
                <a16:creationId xmlns:a16="http://schemas.microsoft.com/office/drawing/2014/main" id="{6D82ED22-8DD3-4276-1DC8-7767215268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16000"/>
            <a:ext cx="9753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51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Regions</a:t>
            </a:r>
            <a:endParaRPr lang="en-IN" dirty="0"/>
          </a:p>
        </p:txBody>
      </p:sp>
      <p:pic>
        <p:nvPicPr>
          <p:cNvPr id="32772" name="Picture 4" descr="Azure Geos, Regions Pairs, Availability Zones &amp; Availability Sets  Relationship - Jack Tracey - Cloud &amp; Networking">
            <a:extLst>
              <a:ext uri="{FF2B5EF4-FFF2-40B4-BE49-F238E27FC236}">
                <a16:creationId xmlns:a16="http://schemas.microsoft.com/office/drawing/2014/main" id="{05F95F66-64B0-6D5B-919A-1C45CA8EC7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58837"/>
            <a:ext cx="97536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72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Regions</a:t>
            </a:r>
            <a:endParaRPr lang="en-IN" dirty="0"/>
          </a:p>
        </p:txBody>
      </p:sp>
      <p:pic>
        <p:nvPicPr>
          <p:cNvPr id="33794" name="Picture 2" descr="Azure Regions | Paired Regions | Availability Zones">
            <a:extLst>
              <a:ext uri="{FF2B5EF4-FFF2-40B4-BE49-F238E27FC236}">
                <a16:creationId xmlns:a16="http://schemas.microsoft.com/office/drawing/2014/main" id="{7BFFDC0A-B8A6-B302-5A0E-AD9F491A20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366" y="1489075"/>
            <a:ext cx="8367268" cy="39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05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Resource Manager</a:t>
            </a:r>
            <a:endParaRPr lang="en-IN" dirty="0"/>
          </a:p>
        </p:txBody>
      </p:sp>
      <p:pic>
        <p:nvPicPr>
          <p:cNvPr id="34818" name="Picture 2" descr="Azure Resource Manager overview - Azure Resource Manager | Microsoft Docs">
            <a:extLst>
              <a:ext uri="{FF2B5EF4-FFF2-40B4-BE49-F238E27FC236}">
                <a16:creationId xmlns:a16="http://schemas.microsoft.com/office/drawing/2014/main" id="{491743BC-9F50-DC22-FAFB-212E46D7A7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62" y="1003299"/>
            <a:ext cx="9368476" cy="493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22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Service Principals</a:t>
            </a:r>
          </a:p>
        </p:txBody>
      </p:sp>
      <p:pic>
        <p:nvPicPr>
          <p:cNvPr id="35842" name="Picture 2" descr="Limit Vsts' Access To A Subset Of Azure Resources">
            <a:extLst>
              <a:ext uri="{FF2B5EF4-FFF2-40B4-BE49-F238E27FC236}">
                <a16:creationId xmlns:a16="http://schemas.microsoft.com/office/drawing/2014/main" id="{5FF44917-C5C3-FB25-8951-5DF32C6350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69" y="727075"/>
            <a:ext cx="8281862" cy="548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33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Firewall</a:t>
            </a:r>
            <a:endParaRPr lang="en-IN" dirty="0"/>
          </a:p>
        </p:txBody>
      </p:sp>
      <p:pic>
        <p:nvPicPr>
          <p:cNvPr id="43010" name="Picture 2" descr="Azure Firewall threat intelligence based filtering | Microsoft Docs">
            <a:extLst>
              <a:ext uri="{FF2B5EF4-FFF2-40B4-BE49-F238E27FC236}">
                <a16:creationId xmlns:a16="http://schemas.microsoft.com/office/drawing/2014/main" id="{78FFEEE4-30A3-EBB8-F89B-C5D4447DC2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272" y="755650"/>
            <a:ext cx="8333456" cy="542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05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AC3F-1520-CF88-6E6A-7DD4CEA1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Firewall</a:t>
            </a:r>
            <a:endParaRPr lang="en-IN" dirty="0"/>
          </a:p>
        </p:txBody>
      </p:sp>
      <p:pic>
        <p:nvPicPr>
          <p:cNvPr id="1026" name="Picture 2" descr="Deploy and configure Azure Firewall using Azure PowerShell | Microsoft Docs">
            <a:extLst>
              <a:ext uri="{FF2B5EF4-FFF2-40B4-BE49-F238E27FC236}">
                <a16:creationId xmlns:a16="http://schemas.microsoft.com/office/drawing/2014/main" id="{093F229F-E953-3BCC-68EF-9224F3BC2A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63" y="651985"/>
            <a:ext cx="7648874" cy="563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25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4727-C72B-7CA4-E38A-A61C6256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Firewall</a:t>
            </a:r>
            <a:endParaRPr lang="en-IN" dirty="0"/>
          </a:p>
        </p:txBody>
      </p:sp>
      <p:pic>
        <p:nvPicPr>
          <p:cNvPr id="2050" name="Picture 2" descr="Azure Firewall SNAT Restriction">
            <a:extLst>
              <a:ext uri="{FF2B5EF4-FFF2-40B4-BE49-F238E27FC236}">
                <a16:creationId xmlns:a16="http://schemas.microsoft.com/office/drawing/2014/main" id="{914B8134-7D05-CE6E-CBDE-0C3C82EF6E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830262"/>
            <a:ext cx="103822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623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851C-32E5-1A30-233B-2E70B686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Steps to create Azure 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2F620-3956-61EA-29A2-A609B2240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resource group</a:t>
            </a:r>
          </a:p>
          <a:p>
            <a:r>
              <a:rPr lang="en-IN" dirty="0"/>
              <a:t>Create a </a:t>
            </a:r>
            <a:r>
              <a:rPr lang="en-IN" dirty="0" err="1"/>
              <a:t>VNet</a:t>
            </a:r>
            <a:endParaRPr lang="en-IN" dirty="0"/>
          </a:p>
          <a:p>
            <a:r>
              <a:rPr lang="en-IN" dirty="0"/>
              <a:t>Create a virtual machine</a:t>
            </a:r>
          </a:p>
          <a:p>
            <a:r>
              <a:rPr lang="en-IN" dirty="0"/>
              <a:t>Deploy the firewall</a:t>
            </a:r>
          </a:p>
          <a:p>
            <a:r>
              <a:rPr lang="en-IN" dirty="0"/>
              <a:t>Create a route table</a:t>
            </a:r>
          </a:p>
          <a:p>
            <a:pPr lvl="1"/>
            <a:r>
              <a:rPr lang="en-IN" dirty="0"/>
              <a:t>Associate Default Subnet</a:t>
            </a:r>
          </a:p>
          <a:p>
            <a:pPr lvl="1"/>
            <a:r>
              <a:rPr lang="en-IN" dirty="0"/>
              <a:t>Add Route</a:t>
            </a:r>
          </a:p>
          <a:p>
            <a:pPr lvl="2"/>
            <a:r>
              <a:rPr lang="en-IN" dirty="0"/>
              <a:t>Destination: 0.0.0.0/0</a:t>
            </a:r>
          </a:p>
          <a:p>
            <a:pPr lvl="2"/>
            <a:r>
              <a:rPr lang="en-IN" dirty="0"/>
              <a:t>Next Hop Type: Virtual Appliance</a:t>
            </a:r>
          </a:p>
          <a:p>
            <a:pPr lvl="2"/>
            <a:r>
              <a:rPr lang="en-IN" dirty="0"/>
              <a:t>Next hop address: 10.0.1.4 (Private IP of Firewall)</a:t>
            </a:r>
          </a:p>
          <a:p>
            <a:r>
              <a:rPr lang="en-IN" dirty="0"/>
              <a:t>Add DNAT rule in Firewall Policy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C6113-B16F-A669-FBBC-1FE936B4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" y="5470996"/>
            <a:ext cx="11469949" cy="5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96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851C-32E5-1A30-233B-2E70B686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Steps to create Azure 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2F620-3956-61EA-29A2-A609B2240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Application rule in Firewall Policy</a:t>
            </a:r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C70EA-9D0C-A5EB-4CA6-E399D7FD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6" y="1134706"/>
            <a:ext cx="11726912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8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02F5-8741-A37C-8047-A2100BBA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VM, Subnet, </a:t>
            </a:r>
            <a:r>
              <a:rPr lang="en-GB" dirty="0" err="1"/>
              <a:t>VNet</a:t>
            </a:r>
            <a:r>
              <a:rPr lang="en-GB" dirty="0"/>
              <a:t>, NSG, Public IP, Disk</a:t>
            </a:r>
            <a:endParaRPr lang="en-IN" dirty="0"/>
          </a:p>
        </p:txBody>
      </p:sp>
      <p:pic>
        <p:nvPicPr>
          <p:cNvPr id="4098" name="Picture 2" descr="Create a nested virtual machine in a Microsoft Azure Linux VM | Open-Source  Routing and Network Simulation">
            <a:extLst>
              <a:ext uri="{FF2B5EF4-FFF2-40B4-BE49-F238E27FC236}">
                <a16:creationId xmlns:a16="http://schemas.microsoft.com/office/drawing/2014/main" id="{5578E198-104F-82A1-F1E9-D23C54D83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9" y="561975"/>
            <a:ext cx="10263702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47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</a:t>
            </a:r>
            <a:r>
              <a:rPr lang="en-GB" dirty="0" err="1"/>
              <a:t>DDos</a:t>
            </a:r>
            <a:r>
              <a:rPr lang="en-GB" dirty="0"/>
              <a:t> Protection</a:t>
            </a:r>
            <a:endParaRPr lang="en-IN" dirty="0"/>
          </a:p>
        </p:txBody>
      </p:sp>
      <p:pic>
        <p:nvPicPr>
          <p:cNvPr id="44034" name="Picture 2" descr="Azure DDoS Protection Standard – Arnaud Lheureux">
            <a:extLst>
              <a:ext uri="{FF2B5EF4-FFF2-40B4-BE49-F238E27FC236}">
                <a16:creationId xmlns:a16="http://schemas.microsoft.com/office/drawing/2014/main" id="{019FAACE-D28C-97D1-9B7B-64215CD852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40" y="1031874"/>
            <a:ext cx="10681920" cy="48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22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</a:t>
            </a:r>
            <a:r>
              <a:rPr lang="en-GB" dirty="0" err="1"/>
              <a:t>DDos</a:t>
            </a:r>
            <a:r>
              <a:rPr lang="en-GB" dirty="0"/>
              <a:t> Protection</a:t>
            </a:r>
            <a:endParaRPr lang="en-IN" dirty="0"/>
          </a:p>
        </p:txBody>
      </p:sp>
      <p:pic>
        <p:nvPicPr>
          <p:cNvPr id="45058" name="Picture 2" descr="Mitigate DDoS Attacks | Managed Cloud Security">
            <a:extLst>
              <a:ext uri="{FF2B5EF4-FFF2-40B4-BE49-F238E27FC236}">
                <a16:creationId xmlns:a16="http://schemas.microsoft.com/office/drawing/2014/main" id="{FC1A53D8-78C0-2034-E513-66D2AB2A4A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2" y="561975"/>
            <a:ext cx="10811716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28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Key Vault</a:t>
            </a:r>
            <a:endParaRPr lang="en-IN" dirty="0"/>
          </a:p>
        </p:txBody>
      </p:sp>
      <p:pic>
        <p:nvPicPr>
          <p:cNvPr id="46082" name="Picture 2" descr="Azure Key Vault | Cloud Perspectives">
            <a:extLst>
              <a:ext uri="{FF2B5EF4-FFF2-40B4-BE49-F238E27FC236}">
                <a16:creationId xmlns:a16="http://schemas.microsoft.com/office/drawing/2014/main" id="{F52AC167-B3C4-305D-1C3C-6DF13DEF53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11" y="561975"/>
            <a:ext cx="9539979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146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Key Vault</a:t>
            </a:r>
            <a:endParaRPr lang="en-IN" dirty="0"/>
          </a:p>
        </p:txBody>
      </p:sp>
      <p:pic>
        <p:nvPicPr>
          <p:cNvPr id="47106" name="Picture 2" descr="Middleway - Accessing Azure Key Vault from Azure Function">
            <a:extLst>
              <a:ext uri="{FF2B5EF4-FFF2-40B4-BE49-F238E27FC236}">
                <a16:creationId xmlns:a16="http://schemas.microsoft.com/office/drawing/2014/main" id="{FB3BA93A-8616-2C9B-705F-299BA70DD6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78" y="1201421"/>
            <a:ext cx="8735644" cy="453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60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Microsoft Sentinel</a:t>
            </a:r>
          </a:p>
        </p:txBody>
      </p:sp>
      <p:pic>
        <p:nvPicPr>
          <p:cNvPr id="48130" name="Picture 2" descr="What is Microsoft Sentinel? | Microsoft Docs">
            <a:extLst>
              <a:ext uri="{FF2B5EF4-FFF2-40B4-BE49-F238E27FC236}">
                <a16:creationId xmlns:a16="http://schemas.microsoft.com/office/drawing/2014/main" id="{3F3F990C-3851-E19E-DAAF-3F9783832B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6155" r="6012" b="4210"/>
          <a:stretch/>
        </p:blipFill>
        <p:spPr bwMode="auto">
          <a:xfrm>
            <a:off x="3086100" y="524223"/>
            <a:ext cx="5867400" cy="6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711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Microsoft Sentinel</a:t>
            </a:r>
          </a:p>
        </p:txBody>
      </p:sp>
      <p:pic>
        <p:nvPicPr>
          <p:cNvPr id="49154" name="Picture 2" descr="Hybrid security monitoring with Microsoft Sentinel - Azure Architecture  Center | Microsoft Docs">
            <a:extLst>
              <a:ext uri="{FF2B5EF4-FFF2-40B4-BE49-F238E27FC236}">
                <a16:creationId xmlns:a16="http://schemas.microsoft.com/office/drawing/2014/main" id="{D0C37509-4D0B-F9BB-0F15-6F7970508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0" y="727074"/>
            <a:ext cx="11575702" cy="548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7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Microsoft Defender for Cloud</a:t>
            </a:r>
          </a:p>
        </p:txBody>
      </p:sp>
      <p:pic>
        <p:nvPicPr>
          <p:cNvPr id="50178" name="Picture 2" descr="Microsoft Defender for Storage - the benefits and features | Microsoft Docs">
            <a:extLst>
              <a:ext uri="{FF2B5EF4-FFF2-40B4-BE49-F238E27FC236}">
                <a16:creationId xmlns:a16="http://schemas.microsoft.com/office/drawing/2014/main" id="{1F4FC67F-C7C4-F037-CBF6-0806FADAE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66" y="561975"/>
            <a:ext cx="11449069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Application Gateway</a:t>
            </a:r>
          </a:p>
        </p:txBody>
      </p:sp>
      <p:pic>
        <p:nvPicPr>
          <p:cNvPr id="51202" name="Picture 2" descr="What is Azure Application Gateway | Microsoft Docs">
            <a:extLst>
              <a:ext uri="{FF2B5EF4-FFF2-40B4-BE49-F238E27FC236}">
                <a16:creationId xmlns:a16="http://schemas.microsoft.com/office/drawing/2014/main" id="{DF2A3678-097A-28C0-8A4D-8F99AFE03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6089" r="3775" b="7513"/>
          <a:stretch/>
        </p:blipFill>
        <p:spPr bwMode="auto">
          <a:xfrm>
            <a:off x="1628774" y="1019175"/>
            <a:ext cx="86772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81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Storage</a:t>
            </a:r>
            <a:endParaRPr lang="en-IN" dirty="0"/>
          </a:p>
        </p:txBody>
      </p:sp>
      <p:pic>
        <p:nvPicPr>
          <p:cNvPr id="52226" name="Picture 2" descr="Introduction to Azure Storage">
            <a:extLst>
              <a:ext uri="{FF2B5EF4-FFF2-40B4-BE49-F238E27FC236}">
                <a16:creationId xmlns:a16="http://schemas.microsoft.com/office/drawing/2014/main" id="{848A3503-0D7B-1294-717F-089D7C0976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930491"/>
            <a:ext cx="11909425" cy="50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95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DNS</a:t>
            </a:r>
            <a:endParaRPr lang="en-IN" dirty="0"/>
          </a:p>
        </p:txBody>
      </p:sp>
      <p:pic>
        <p:nvPicPr>
          <p:cNvPr id="53250" name="Picture 2" descr="What is Azure Private DNS? | Microsoft Docs">
            <a:extLst>
              <a:ext uri="{FF2B5EF4-FFF2-40B4-BE49-F238E27FC236}">
                <a16:creationId xmlns:a16="http://schemas.microsoft.com/office/drawing/2014/main" id="{AF71B0E3-63F8-7D6F-7547-82EBDD8C58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81" y="784224"/>
            <a:ext cx="7561238" cy="536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9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02F5-8741-A37C-8047-A2100BBA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VPN</a:t>
            </a:r>
            <a:endParaRPr lang="en-IN" dirty="0"/>
          </a:p>
        </p:txBody>
      </p:sp>
      <p:pic>
        <p:nvPicPr>
          <p:cNvPr id="5122" name="Picture 2" descr="What Are Azure Virtual Networks | Aidan Finn, IT Pro">
            <a:extLst>
              <a:ext uri="{FF2B5EF4-FFF2-40B4-BE49-F238E27FC236}">
                <a16:creationId xmlns:a16="http://schemas.microsoft.com/office/drawing/2014/main" id="{69CC0E5F-E6CC-3E15-195A-EB77B9F8A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8" y="1051479"/>
            <a:ext cx="9480304" cy="48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08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DNS</a:t>
            </a:r>
            <a:endParaRPr lang="en-IN" dirty="0"/>
          </a:p>
        </p:txBody>
      </p:sp>
      <p:pic>
        <p:nvPicPr>
          <p:cNvPr id="54274" name="Picture 2" descr="Exploring Azure Private DNS. Diving into its capabilities and features |  Azure Architects">
            <a:extLst>
              <a:ext uri="{FF2B5EF4-FFF2-40B4-BE49-F238E27FC236}">
                <a16:creationId xmlns:a16="http://schemas.microsoft.com/office/drawing/2014/main" id="{DC0000EC-CFFF-BA5B-C200-18BC75D27E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04" y="561975"/>
            <a:ext cx="8576792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51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Advisor</a:t>
            </a:r>
          </a:p>
        </p:txBody>
      </p:sp>
      <p:pic>
        <p:nvPicPr>
          <p:cNvPr id="55298" name="Picture 2" descr="Azure Advisor: Meet your personalized cloud consultant service">
            <a:extLst>
              <a:ext uri="{FF2B5EF4-FFF2-40B4-BE49-F238E27FC236}">
                <a16:creationId xmlns:a16="http://schemas.microsoft.com/office/drawing/2014/main" id="{DA3FF6FF-A2EC-C243-799D-9F06E793B6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680153"/>
            <a:ext cx="8020050" cy="557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25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ARM Templates</a:t>
            </a:r>
            <a:endParaRPr lang="en-IN" dirty="0"/>
          </a:p>
        </p:txBody>
      </p:sp>
      <p:pic>
        <p:nvPicPr>
          <p:cNvPr id="56322" name="Picture 2" descr="Automated provisioning with Azure Resource Manager and VSTS explained | by  Raphael Yoshiga | Medium">
            <a:extLst>
              <a:ext uri="{FF2B5EF4-FFF2-40B4-BE49-F238E27FC236}">
                <a16:creationId xmlns:a16="http://schemas.microsoft.com/office/drawing/2014/main" id="{18F7DF62-1E80-F258-E2BD-55FC8AFF80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17" y="698500"/>
            <a:ext cx="9814768" cy="554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901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Monitor</a:t>
            </a:r>
            <a:endParaRPr lang="en-IN" dirty="0"/>
          </a:p>
        </p:txBody>
      </p:sp>
      <p:pic>
        <p:nvPicPr>
          <p:cNvPr id="57348" name="Picture 4" descr="Azure Monitoring – Index">
            <a:extLst>
              <a:ext uri="{FF2B5EF4-FFF2-40B4-BE49-F238E27FC236}">
                <a16:creationId xmlns:a16="http://schemas.microsoft.com/office/drawing/2014/main" id="{ED8B164A-4651-466E-753A-179CE25B6F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2" y="561975"/>
            <a:ext cx="11331377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452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Service Health</a:t>
            </a:r>
            <a:endParaRPr lang="en-IN" dirty="0"/>
          </a:p>
        </p:txBody>
      </p:sp>
      <p:pic>
        <p:nvPicPr>
          <p:cNvPr id="58370" name="Picture 2" descr="Monitoring Azure Health Status Using Azure Portal - Part 1">
            <a:extLst>
              <a:ext uri="{FF2B5EF4-FFF2-40B4-BE49-F238E27FC236}">
                <a16:creationId xmlns:a16="http://schemas.microsoft.com/office/drawing/2014/main" id="{C317DF47-9F90-30DB-6088-64BA999ADE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220787"/>
            <a:ext cx="85725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44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Service Health</a:t>
            </a:r>
            <a:endParaRPr lang="en-IN" dirty="0"/>
          </a:p>
        </p:txBody>
      </p:sp>
      <p:pic>
        <p:nvPicPr>
          <p:cNvPr id="59394" name="Picture 2" descr="Service Health overview - Azure Service Health | Microsoft Docs">
            <a:extLst>
              <a:ext uri="{FF2B5EF4-FFF2-40B4-BE49-F238E27FC236}">
                <a16:creationId xmlns:a16="http://schemas.microsoft.com/office/drawing/2014/main" id="{4DFB6198-017F-9BBB-708F-EE74B172CF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76" y="561975"/>
            <a:ext cx="10081048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16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Log Analytics</a:t>
            </a:r>
            <a:endParaRPr lang="en-IN" dirty="0"/>
          </a:p>
        </p:txBody>
      </p:sp>
      <p:pic>
        <p:nvPicPr>
          <p:cNvPr id="60418" name="Picture 2" descr="Using Azure Log Analytics in Power BI (Preview) - Power BI | Microsoft Docs">
            <a:extLst>
              <a:ext uri="{FF2B5EF4-FFF2-40B4-BE49-F238E27FC236}">
                <a16:creationId xmlns:a16="http://schemas.microsoft.com/office/drawing/2014/main" id="{BE35FD2C-A48A-83B4-B5CF-BBF62E23BB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8" y="561975"/>
            <a:ext cx="11433944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41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BFC38-6D4A-FC4C-90A6-E8A70E7C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identity, governance, privacy, and compliance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81CDB-76A4-12A7-AEEB-702CD67AB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057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Authentication and Authorization</a:t>
            </a:r>
          </a:p>
        </p:txBody>
      </p:sp>
      <p:pic>
        <p:nvPicPr>
          <p:cNvPr id="61442" name="Picture 2" descr="OAUTH 2.0 authentication with Azure Active Directory - Microsoft Entra |  Microsoft Docs">
            <a:extLst>
              <a:ext uri="{FF2B5EF4-FFF2-40B4-BE49-F238E27FC236}">
                <a16:creationId xmlns:a16="http://schemas.microsoft.com/office/drawing/2014/main" id="{1736AACE-A81D-4369-2328-B5725E2054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39" y="1074614"/>
            <a:ext cx="7245722" cy="478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8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AD</a:t>
            </a:r>
            <a:endParaRPr lang="en-IN" dirty="0"/>
          </a:p>
        </p:txBody>
      </p:sp>
      <p:pic>
        <p:nvPicPr>
          <p:cNvPr id="62466" name="Picture 2" descr="Azure Active Directory Premium P1 is coming to Microsoft 365 Business">
            <a:extLst>
              <a:ext uri="{FF2B5EF4-FFF2-40B4-BE49-F238E27FC236}">
                <a16:creationId xmlns:a16="http://schemas.microsoft.com/office/drawing/2014/main" id="{0184FBD1-F1C1-4CC2-08E0-F747389020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621825"/>
            <a:ext cx="11909425" cy="569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96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02F5-8741-A37C-8047-A2100BBA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VM, Subnet, </a:t>
            </a:r>
            <a:r>
              <a:rPr lang="en-GB" dirty="0" err="1"/>
              <a:t>VNet</a:t>
            </a:r>
            <a:r>
              <a:rPr lang="en-GB" dirty="0"/>
              <a:t>, NSG, Public IP, Disk</a:t>
            </a: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FCF25C-6947-2DAC-C767-3705AA0A69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43" y="545453"/>
            <a:ext cx="9289516" cy="5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1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RBAC</a:t>
            </a:r>
            <a:endParaRPr lang="en-IN" dirty="0"/>
          </a:p>
        </p:txBody>
      </p:sp>
      <p:pic>
        <p:nvPicPr>
          <p:cNvPr id="63494" name="Picture 6" descr="Anwar Younus Blog: Azure - Role Based Access Control (RBAC)">
            <a:extLst>
              <a:ext uri="{FF2B5EF4-FFF2-40B4-BE49-F238E27FC236}">
                <a16:creationId xmlns:a16="http://schemas.microsoft.com/office/drawing/2014/main" id="{91FADA32-79B3-FC5F-2FEE-D146F6325B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60" y="561975"/>
            <a:ext cx="11059881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31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Resource Locks</a:t>
            </a:r>
            <a:endParaRPr lang="en-IN" dirty="0"/>
          </a:p>
        </p:txBody>
      </p:sp>
      <p:pic>
        <p:nvPicPr>
          <p:cNvPr id="64514" name="Picture 2" descr="Azure — Lock Azure resources to prevent changes | by Ashish Patel | Awesome  Azure | Medium">
            <a:extLst>
              <a:ext uri="{FF2B5EF4-FFF2-40B4-BE49-F238E27FC236}">
                <a16:creationId xmlns:a16="http://schemas.microsoft.com/office/drawing/2014/main" id="{AE60DD96-9711-6430-B157-C1F5C735A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69" y="561975"/>
            <a:ext cx="8978262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3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94DF78-8649-E897-1671-BC32BE77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Cost Management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1D79B-9D77-34B9-3B6D-8FED23E37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850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Cost Management</a:t>
            </a:r>
            <a:endParaRPr lang="en-IN" dirty="0"/>
          </a:p>
        </p:txBody>
      </p:sp>
      <p:pic>
        <p:nvPicPr>
          <p:cNvPr id="65538" name="Picture 2" descr="Azure Cost Management: 4 Ways to Optimize Azure Costs | Spot">
            <a:extLst>
              <a:ext uri="{FF2B5EF4-FFF2-40B4-BE49-F238E27FC236}">
                <a16:creationId xmlns:a16="http://schemas.microsoft.com/office/drawing/2014/main" id="{BD2A44CE-1B23-0233-8759-6E1254EE6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8" y="561975"/>
            <a:ext cx="11005244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60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Pricing Calculator</a:t>
            </a:r>
            <a:endParaRPr lang="en-IN" dirty="0"/>
          </a:p>
        </p:txBody>
      </p:sp>
      <p:pic>
        <p:nvPicPr>
          <p:cNvPr id="66562" name="Picture 2" descr="Four ways to save money on your Azure virtual machines – 4sysops">
            <a:extLst>
              <a:ext uri="{FF2B5EF4-FFF2-40B4-BE49-F238E27FC236}">
                <a16:creationId xmlns:a16="http://schemas.microsoft.com/office/drawing/2014/main" id="{D04538A9-60D2-7E19-F90D-DF05CABB38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49" y="561975"/>
            <a:ext cx="6734103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117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79A3-50F2-DFE9-8B95-61935163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Deploy ARM Templates using Azure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70A19-9054-C342-4DD4-C80D5DA93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Azure CLI and run below commands</a:t>
            </a:r>
          </a:p>
          <a:p>
            <a:endParaRPr lang="en-GB" dirty="0"/>
          </a:p>
          <a:p>
            <a:r>
              <a:rPr lang="en-GB" dirty="0" err="1"/>
              <a:t>az</a:t>
            </a:r>
            <a:r>
              <a:rPr lang="en-GB" dirty="0"/>
              <a:t> group create --name </a:t>
            </a:r>
            <a:r>
              <a:rPr lang="en-GB" dirty="0" err="1"/>
              <a:t>ExampleGroup</a:t>
            </a:r>
            <a:r>
              <a:rPr lang="en-GB" dirty="0"/>
              <a:t> --location "Central US"</a:t>
            </a:r>
          </a:p>
          <a:p>
            <a:endParaRPr lang="en-GB" dirty="0"/>
          </a:p>
          <a:p>
            <a:r>
              <a:rPr lang="en-GB" dirty="0" err="1"/>
              <a:t>az</a:t>
            </a:r>
            <a:r>
              <a:rPr lang="en-GB" dirty="0"/>
              <a:t> deployment group create \</a:t>
            </a:r>
          </a:p>
          <a:p>
            <a:r>
              <a:rPr lang="en-GB" dirty="0"/>
              <a:t>  --name </a:t>
            </a:r>
            <a:r>
              <a:rPr lang="en-GB" dirty="0" err="1"/>
              <a:t>ExampleDeployment</a:t>
            </a:r>
            <a:r>
              <a:rPr lang="en-GB" dirty="0"/>
              <a:t> \</a:t>
            </a:r>
          </a:p>
          <a:p>
            <a:r>
              <a:rPr lang="en-GB" dirty="0"/>
              <a:t>  --resource-group </a:t>
            </a:r>
            <a:r>
              <a:rPr lang="en-GB" dirty="0" err="1"/>
              <a:t>ExampleGroup</a:t>
            </a:r>
            <a:r>
              <a:rPr lang="en-GB" dirty="0"/>
              <a:t> \</a:t>
            </a:r>
          </a:p>
          <a:p>
            <a:r>
              <a:rPr lang="en-GB" dirty="0"/>
              <a:t>  --template-</a:t>
            </a:r>
            <a:r>
              <a:rPr lang="en-GB" dirty="0" err="1"/>
              <a:t>uri</a:t>
            </a:r>
            <a:r>
              <a:rPr lang="en-GB" dirty="0"/>
              <a:t> "https://raw.githubusercontent.com/Azure/azure-</a:t>
            </a:r>
            <a:r>
              <a:rPr lang="en-GB" dirty="0" err="1"/>
              <a:t>quickstart</a:t>
            </a:r>
            <a:r>
              <a:rPr lang="en-GB" dirty="0"/>
              <a:t>-templates/master/</a:t>
            </a:r>
            <a:r>
              <a:rPr lang="en-GB" dirty="0" err="1"/>
              <a:t>quickstarts</a:t>
            </a:r>
            <a:r>
              <a:rPr lang="en-GB" dirty="0"/>
              <a:t>/</a:t>
            </a:r>
            <a:r>
              <a:rPr lang="en-GB" dirty="0" err="1"/>
              <a:t>microsoft.storage</a:t>
            </a:r>
            <a:r>
              <a:rPr lang="en-GB" dirty="0"/>
              <a:t>/storage-account-create/</a:t>
            </a:r>
            <a:r>
              <a:rPr lang="en-GB" dirty="0" err="1"/>
              <a:t>azuredeploy.json</a:t>
            </a:r>
            <a:r>
              <a:rPr lang="en-GB" dirty="0"/>
              <a:t>" \</a:t>
            </a:r>
          </a:p>
          <a:p>
            <a:r>
              <a:rPr lang="en-GB" dirty="0"/>
              <a:t>  --parameters </a:t>
            </a:r>
            <a:r>
              <a:rPr lang="en-GB" dirty="0" err="1"/>
              <a:t>storageAccountType</a:t>
            </a:r>
            <a:r>
              <a:rPr lang="en-GB" dirty="0"/>
              <a:t>=</a:t>
            </a:r>
            <a:r>
              <a:rPr lang="en-GB" dirty="0" err="1"/>
              <a:t>Standard_GRS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444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F9D53-3E63-D1A7-994C-B46DAE73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Conditional Access</a:t>
            </a:r>
          </a:p>
        </p:txBody>
      </p:sp>
      <p:pic>
        <p:nvPicPr>
          <p:cNvPr id="1026" name="Picture 2" descr="What's the difference between Azure Active Directory Identity Protection  and Conditional Access?">
            <a:extLst>
              <a:ext uri="{FF2B5EF4-FFF2-40B4-BE49-F238E27FC236}">
                <a16:creationId xmlns:a16="http://schemas.microsoft.com/office/drawing/2014/main" id="{150FB1BB-D5FB-DA09-10AE-DFA72DB860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"/>
          <a:stretch/>
        </p:blipFill>
        <p:spPr bwMode="auto">
          <a:xfrm>
            <a:off x="535585" y="806450"/>
            <a:ext cx="11120832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41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19DA-5EC6-77BA-E5C8-CE544B04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Enable Conditional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0F7C6-D6E8-ADFB-9A29-A68D3382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Browse to Azure Active Directory &gt; Security &gt; Conditional Access</a:t>
            </a:r>
          </a:p>
          <a:p>
            <a:r>
              <a:rPr lang="en-GB" dirty="0"/>
              <a:t>Add New policy</a:t>
            </a:r>
          </a:p>
          <a:p>
            <a:pPr lvl="1"/>
            <a:r>
              <a:rPr lang="en-GB" dirty="0"/>
              <a:t>Need to enable </a:t>
            </a:r>
            <a:r>
              <a:rPr lang="en-GB" b="1" dirty="0"/>
              <a:t>Azure AD Premium P2</a:t>
            </a:r>
            <a:r>
              <a:rPr lang="en-GB" dirty="0"/>
              <a:t> first</a:t>
            </a:r>
          </a:p>
          <a:p>
            <a:r>
              <a:rPr lang="en-GB" dirty="0"/>
              <a:t>Under Assignments, select Users and groups</a:t>
            </a:r>
          </a:p>
          <a:p>
            <a:r>
              <a:rPr lang="en-GB" dirty="0"/>
              <a:t>Select Done.</a:t>
            </a:r>
          </a:p>
          <a:p>
            <a:r>
              <a:rPr lang="en-GB" dirty="0"/>
              <a:t>Under Cloud apps or actions &gt; Include, select All cloud apps.</a:t>
            </a:r>
          </a:p>
          <a:p>
            <a:r>
              <a:rPr lang="en-GB" dirty="0"/>
              <a:t>Under Access controls &gt; Grant, select Grant access, Require multi-factor authentication, and select </a:t>
            </a:r>
            <a:r>
              <a:rPr lang="en-GB" dirty="0" err="1"/>
              <a:t>Select</a:t>
            </a:r>
            <a:r>
              <a:rPr lang="en-GB" dirty="0"/>
              <a:t>.</a:t>
            </a:r>
          </a:p>
          <a:p>
            <a:r>
              <a:rPr lang="en-GB" dirty="0"/>
              <a:t>Confirm your settings and set Enable policy to Report-only.</a:t>
            </a:r>
          </a:p>
          <a:p>
            <a:r>
              <a:rPr lang="en-GB" dirty="0"/>
              <a:t>Select Create to create to enable your policy.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916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C6A8-6E2E-BC01-CDDD-0C1CD6280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005D3-7AB4-8D13-1E36-076838652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Cost Management uses Azure management groups, budgets, and recommendations to show clearly how your expenses are organized and how you might reduce costs</a:t>
            </a:r>
          </a:p>
          <a:p>
            <a:r>
              <a:rPr lang="en-GB" dirty="0"/>
              <a:t>You can use the Azure portal or various APIs for export automation to integrate cost data with external systems and processes</a:t>
            </a:r>
          </a:p>
          <a:p>
            <a:endParaRPr lang="en-IN" dirty="0"/>
          </a:p>
        </p:txBody>
      </p:sp>
      <p:pic>
        <p:nvPicPr>
          <p:cNvPr id="2050" name="Picture 2" descr="Azure Cost Management: 4 Ways to Optimize Azure Costs | Spot">
            <a:extLst>
              <a:ext uri="{FF2B5EF4-FFF2-40B4-BE49-F238E27FC236}">
                <a16:creationId xmlns:a16="http://schemas.microsoft.com/office/drawing/2014/main" id="{3533101F-B974-322E-0A33-F2C14ADF5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5"/>
          <a:stretch/>
        </p:blipFill>
        <p:spPr bwMode="auto">
          <a:xfrm>
            <a:off x="4019550" y="2819400"/>
            <a:ext cx="7753350" cy="381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315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4EBB-AF34-1B7B-DBEE-CEDCA8BC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Total Cost of 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BE14-BA4A-83CB-7B0C-2D3FAE84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TCO Calculator lets you create a customised business case to justify migration to Azure</a:t>
            </a:r>
          </a:p>
          <a:p>
            <a:r>
              <a:rPr lang="en-GB" dirty="0"/>
              <a:t>You have the option to modify any assumptions so the model accurately reflects your business</a:t>
            </a:r>
          </a:p>
          <a:p>
            <a:r>
              <a:rPr lang="en-GB" dirty="0"/>
              <a:t>The result is a detailed report which shows how much money you can save by moving to Azure.</a:t>
            </a:r>
          </a:p>
          <a:p>
            <a:r>
              <a:rPr lang="en-GB" dirty="0"/>
              <a:t>Calculator</a:t>
            </a:r>
          </a:p>
          <a:p>
            <a:pPr lvl="1"/>
            <a:r>
              <a:rPr lang="en-IN" dirty="0">
                <a:hlinkClick r:id="rId2"/>
              </a:rPr>
              <a:t>https://azure.microsoft.com/en-in/pricing/tco/calculator/</a:t>
            </a:r>
            <a:endParaRPr lang="en-GB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016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DDos</a:t>
            </a:r>
            <a:r>
              <a:rPr lang="en-GB" dirty="0"/>
              <a:t> Protection, Load Balancer</a:t>
            </a:r>
            <a:endParaRPr lang="en-IN" dirty="0"/>
          </a:p>
        </p:txBody>
      </p:sp>
      <p:pic>
        <p:nvPicPr>
          <p:cNvPr id="8194" name="Picture 2" descr="Overview of IPv6 for Azure Virtual Network | Microsoft Docs">
            <a:extLst>
              <a:ext uri="{FF2B5EF4-FFF2-40B4-BE49-F238E27FC236}">
                <a16:creationId xmlns:a16="http://schemas.microsoft.com/office/drawing/2014/main" id="{5FFE60E3-5EC0-96AC-E1F6-4ADBE3A49D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393" y="634229"/>
            <a:ext cx="7031214" cy="56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0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962" y="37578"/>
            <a:ext cx="11908076" cy="6718822"/>
          </a:xfrm>
        </p:spPr>
        <p:txBody>
          <a:bodyPr>
            <a:noAutofit/>
          </a:bodyPr>
          <a:lstStyle/>
          <a:p>
            <a:pPr algn="ctr"/>
            <a:r>
              <a:rPr lang="en-US" sz="13800" i="1" dirty="0">
                <a:solidFill>
                  <a:srgbClr val="0070C0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49411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VPN Gateway, Express Route</a:t>
            </a:r>
            <a:endParaRPr lang="en-IN" dirty="0"/>
          </a:p>
        </p:txBody>
      </p:sp>
      <p:pic>
        <p:nvPicPr>
          <p:cNvPr id="9218" name="Picture 2" descr="SAP HANA infrastructure configurations and operations on Azure - Azure  Virtual Machines | Microsoft Docs">
            <a:extLst>
              <a:ext uri="{FF2B5EF4-FFF2-40B4-BE49-F238E27FC236}">
                <a16:creationId xmlns:a16="http://schemas.microsoft.com/office/drawing/2014/main" id="{B13B233D-2CEC-9780-C595-1C6C0DA70E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32" y="598719"/>
            <a:ext cx="9328338" cy="57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969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691</Words>
  <Application>Microsoft Office PowerPoint</Application>
  <PresentationFormat>Widescreen</PresentationFormat>
  <Paragraphs>127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Azure</vt:lpstr>
      <vt:lpstr>Azure VM</vt:lpstr>
      <vt:lpstr>Azure VM, Subnet, VNet, Resource Group</vt:lpstr>
      <vt:lpstr>Azure VM, Subnet, VNet, NSG, Public IP, Disk</vt:lpstr>
      <vt:lpstr>Azure VM, Subnet, VNet, NSG, Public IP, Disk</vt:lpstr>
      <vt:lpstr>Azure VPN</vt:lpstr>
      <vt:lpstr>Azure VM, Subnet, VNet, NSG, Public IP, Disk</vt:lpstr>
      <vt:lpstr>DDos Protection, Load Balancer</vt:lpstr>
      <vt:lpstr>VPN Gateway, Express Route</vt:lpstr>
      <vt:lpstr>VNet Peering</vt:lpstr>
      <vt:lpstr>Express Route</vt:lpstr>
      <vt:lpstr>Express Route vs VPN Gateway</vt:lpstr>
      <vt:lpstr>Private Endpoint</vt:lpstr>
      <vt:lpstr>Private Endpoint</vt:lpstr>
      <vt:lpstr>Public Endpoint</vt:lpstr>
      <vt:lpstr>Azure App Service</vt:lpstr>
      <vt:lpstr>Azure App Service</vt:lpstr>
      <vt:lpstr>Azure App Service, Key Vault, Monitor, DNS</vt:lpstr>
      <vt:lpstr>Azure Container Instances</vt:lpstr>
      <vt:lpstr>Azure Container Instances</vt:lpstr>
      <vt:lpstr>Azure Container Instances</vt:lpstr>
      <vt:lpstr>AKS</vt:lpstr>
      <vt:lpstr>AKS and ACR</vt:lpstr>
      <vt:lpstr>AKS Nodes and Pods</vt:lpstr>
      <vt:lpstr>DevOps flow to deploy to AKS</vt:lpstr>
      <vt:lpstr>Azure ACR and AKS Integration</vt:lpstr>
      <vt:lpstr>Azure DevOps and AKS</vt:lpstr>
      <vt:lpstr>Azure Function</vt:lpstr>
      <vt:lpstr>Azure Function</vt:lpstr>
      <vt:lpstr>Azure Functions and API</vt:lpstr>
      <vt:lpstr>Azure Functions and Cognitive Services</vt:lpstr>
      <vt:lpstr>Azure VMSS</vt:lpstr>
      <vt:lpstr>Azure VMSS</vt:lpstr>
      <vt:lpstr>Azure VMSS</vt:lpstr>
      <vt:lpstr>Azure VMSS</vt:lpstr>
      <vt:lpstr>Azure VMSS</vt:lpstr>
      <vt:lpstr>Azure Management Group and Subscription</vt:lpstr>
      <vt:lpstr>Azure Management Groups</vt:lpstr>
      <vt:lpstr>Root management group for each directory</vt:lpstr>
      <vt:lpstr>Azure Regions</vt:lpstr>
      <vt:lpstr>Azure Regions</vt:lpstr>
      <vt:lpstr>Azure Regions</vt:lpstr>
      <vt:lpstr>Azure Resource Manager</vt:lpstr>
      <vt:lpstr>Azure Service Principals</vt:lpstr>
      <vt:lpstr>Azure Firewall</vt:lpstr>
      <vt:lpstr>Azure Firewall</vt:lpstr>
      <vt:lpstr>Azure Firewall</vt:lpstr>
      <vt:lpstr>Steps to create Azure Firewall</vt:lpstr>
      <vt:lpstr>Steps to create Azure Firewall</vt:lpstr>
      <vt:lpstr>Azure DDos Protection</vt:lpstr>
      <vt:lpstr>Azure DDos Protection</vt:lpstr>
      <vt:lpstr>Azure Key Vault</vt:lpstr>
      <vt:lpstr>Azure Key Vault</vt:lpstr>
      <vt:lpstr>Microsoft Sentinel</vt:lpstr>
      <vt:lpstr>Microsoft Sentinel</vt:lpstr>
      <vt:lpstr>Microsoft Defender for Cloud</vt:lpstr>
      <vt:lpstr>Application Gateway</vt:lpstr>
      <vt:lpstr>Azure Storage</vt:lpstr>
      <vt:lpstr>Azure DNS</vt:lpstr>
      <vt:lpstr>Azure DNS</vt:lpstr>
      <vt:lpstr>Azure Advisor</vt:lpstr>
      <vt:lpstr>ARM Templates</vt:lpstr>
      <vt:lpstr>Azure Monitor</vt:lpstr>
      <vt:lpstr>Azure Service Health</vt:lpstr>
      <vt:lpstr>Azure Service Health</vt:lpstr>
      <vt:lpstr>Azure Log Analytics</vt:lpstr>
      <vt:lpstr>Azure identity, governance, privacy, and compliance </vt:lpstr>
      <vt:lpstr>Azure Authentication and Authorization</vt:lpstr>
      <vt:lpstr>Azure AD</vt:lpstr>
      <vt:lpstr>Azure RBAC</vt:lpstr>
      <vt:lpstr>Azure Resource Locks</vt:lpstr>
      <vt:lpstr>Azure Cost Management</vt:lpstr>
      <vt:lpstr>Cost Management</vt:lpstr>
      <vt:lpstr>Pricing Calculator</vt:lpstr>
      <vt:lpstr>Deploy ARM Templates using Azure CLI</vt:lpstr>
      <vt:lpstr>Conditional Access</vt:lpstr>
      <vt:lpstr>Enable Conditional Access</vt:lpstr>
      <vt:lpstr>Azure Cost Management</vt:lpstr>
      <vt:lpstr>Total Cost of Ownership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Atin Gupta</cp:lastModifiedBy>
  <cp:revision>36</cp:revision>
  <cp:lastPrinted>2020-11-20T09:51:24Z</cp:lastPrinted>
  <dcterms:created xsi:type="dcterms:W3CDTF">2020-11-20T08:36:39Z</dcterms:created>
  <dcterms:modified xsi:type="dcterms:W3CDTF">2022-07-09T05:30:19Z</dcterms:modified>
</cp:coreProperties>
</file>